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62" r:id="rId2"/>
    <p:sldId id="268" r:id="rId3"/>
    <p:sldId id="267" r:id="rId4"/>
    <p:sldId id="274" r:id="rId5"/>
    <p:sldId id="273" r:id="rId6"/>
    <p:sldId id="272" r:id="rId7"/>
    <p:sldId id="271" r:id="rId8"/>
    <p:sldId id="270" r:id="rId9"/>
    <p:sldId id="279" r:id="rId10"/>
    <p:sldId id="278" r:id="rId11"/>
    <p:sldId id="277" r:id="rId12"/>
    <p:sldId id="276" r:id="rId13"/>
    <p:sldId id="275" r:id="rId14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99" autoAdjust="0"/>
    <p:restoredTop sz="94699" autoAdjust="0"/>
  </p:normalViewPr>
  <p:slideViewPr>
    <p:cSldViewPr>
      <p:cViewPr>
        <p:scale>
          <a:sx n="118" d="100"/>
          <a:sy n="118" d="100"/>
        </p:scale>
        <p:origin x="-1434" y="1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551D6C37-4447-4019-8517-D896CE3C369B}" type="datetimeFigureOut">
              <a:rPr lang="de-DE"/>
              <a:pPr>
                <a:defRPr/>
              </a:pPr>
              <a:t>10.06.2012</a:t>
            </a:fld>
            <a:endParaRPr lang="de-DE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e-DE" noProof="0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  <a:endParaRPr lang="de-DE" noProof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2B7595D0-A2D6-4B06-A73B-945C9B902BFF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6108103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Aktualisiert 2012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 smtClean="0"/>
              <a:t>Thüringer Handball - Verband (VSRA)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AC519D-E478-471E-9BBF-4B3BD0345BC1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018563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Aktualisiert 2012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 smtClean="0"/>
              <a:t>Thüringer Handball - Verband (VSRA)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F914CF-3A8D-46B8-91DB-6918B2BB883D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449749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Aktualisiert 2012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 smtClean="0"/>
              <a:t>Thüringer Handball - Verband (VSRA)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E0822C-31E1-4672-80A9-BD7BA16B90D5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506573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Aktualisiert 2012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 smtClean="0"/>
              <a:t>Thüringer Handball - Verband (VSRA)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A6F8C9-3C21-44E5-96A3-682DAC100506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063726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Aktualisiert 2012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 smtClean="0"/>
              <a:t>Thüringer Handball - Verband (VSRA)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68E22B-3660-47E7-A562-40ACCEA4B1E8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482202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Aktualisiert 2012</a:t>
            </a:r>
            <a:endParaRPr lang="de-DE" dirty="0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 smtClean="0"/>
              <a:t>Thüringer Handball - Verband (VSRA)</a:t>
            </a:r>
            <a:endParaRPr lang="de-DE" dirty="0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67EC0D-68EF-4BA4-9E51-55FA736B0455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579617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Aktualisiert 2012</a:t>
            </a:r>
            <a:endParaRPr lang="de-DE" dirty="0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 smtClean="0"/>
              <a:t>Thüringer Handball - Verband (VSRA)</a:t>
            </a:r>
            <a:endParaRPr lang="de-DE" dirty="0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7C4072-6089-44AA-A801-483EA22064EA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912781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Aktualisiert 2012</a:t>
            </a:r>
            <a:endParaRPr lang="de-DE" dirty="0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 smtClean="0"/>
              <a:t>Thüringer Handball - Verband (VSRA)</a:t>
            </a:r>
            <a:endParaRPr lang="de-DE" dirty="0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7FBE5A-4B0A-4AE3-9C44-81C9ED35469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507497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Aktualisiert 2012</a:t>
            </a:r>
            <a:endParaRPr lang="de-DE" dirty="0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 smtClean="0"/>
              <a:t>Thüringer Handball - Verband (VSRA)</a:t>
            </a:r>
            <a:endParaRPr lang="de-DE" dirty="0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C15DE6-55A0-4410-8C11-678519C58A33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94942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Aktualisiert 2012</a:t>
            </a:r>
            <a:endParaRPr lang="de-DE" dirty="0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 smtClean="0"/>
              <a:t>Thüringer Handball - Verband (VSRA)</a:t>
            </a:r>
            <a:endParaRPr lang="de-DE" dirty="0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7DE9A3-D5FE-469F-923B-D198D6D151EC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06760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 dirty="0" smtClean="0"/>
              <a:t>Bild durch Klicken auf Symbol hinzufügen</a:t>
            </a:r>
            <a:endParaRPr lang="de-DE" noProof="0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Aktualisiert 2012</a:t>
            </a:r>
            <a:endParaRPr lang="de-DE" dirty="0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 smtClean="0"/>
              <a:t>Thüringer Handball - Verband (VSRA)</a:t>
            </a:r>
            <a:endParaRPr lang="de-DE" dirty="0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EAEE9B-F03A-4523-9117-08BB04B0331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486260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</a:p>
        </p:txBody>
      </p:sp>
      <p:sp>
        <p:nvSpPr>
          <p:cNvPr id="1027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de-DE" smtClean="0"/>
              <a:t>Aktualisiert 2012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de-DE" dirty="0" smtClean="0"/>
              <a:t>Thüringer Handball - Verband (VSRA)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0A116AB-1B5A-416D-8854-347837FC6056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Aktualisiert 2012</a:t>
            </a:r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 smtClean="0"/>
              <a:t>Thüringer Handball - Verband (VSRA)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de-DE" dirty="0"/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755650" y="1484313"/>
            <a:ext cx="7416800" cy="3381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sz="5400" b="1" dirty="0">
                <a:solidFill>
                  <a:schemeClr val="hlink"/>
                </a:solidFill>
                <a:latin typeface="Arial" charset="0"/>
              </a:rPr>
              <a:t>Grundausbildung</a:t>
            </a:r>
          </a:p>
          <a:p>
            <a:pPr algn="ctr">
              <a:spcBef>
                <a:spcPct val="50000"/>
              </a:spcBef>
            </a:pPr>
            <a:r>
              <a:rPr lang="de-DE" sz="5400" b="1" dirty="0">
                <a:solidFill>
                  <a:schemeClr val="hlink"/>
                </a:solidFill>
                <a:latin typeface="Arial" charset="0"/>
              </a:rPr>
              <a:t>für</a:t>
            </a:r>
          </a:p>
          <a:p>
            <a:pPr algn="ctr">
              <a:spcBef>
                <a:spcPct val="50000"/>
              </a:spcBef>
            </a:pPr>
            <a:r>
              <a:rPr lang="de-DE" sz="5400" b="1" dirty="0">
                <a:solidFill>
                  <a:schemeClr val="hlink"/>
                </a:solidFill>
                <a:latin typeface="Arial" charset="0"/>
              </a:rPr>
              <a:t>Schiedsrichter</a:t>
            </a:r>
          </a:p>
        </p:txBody>
      </p:sp>
      <p:sp>
        <p:nvSpPr>
          <p:cNvPr id="7" name="Textfeld 6"/>
          <p:cNvSpPr txBox="1"/>
          <p:nvPr/>
        </p:nvSpPr>
        <p:spPr>
          <a:xfrm>
            <a:off x="7164288" y="5701898"/>
            <a:ext cx="17405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UE 12-A-Hilfe</a:t>
            </a:r>
            <a:endParaRPr lang="de-DE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Aktualisiert 2012</a:t>
            </a:r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Thüringer Handball - Verband (VSRA)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C15DE6-55A0-4410-8C11-678519C58A33}" type="slidenum">
              <a:rPr lang="de-DE" smtClean="0"/>
              <a:pPr>
                <a:defRPr/>
              </a:pPr>
              <a:t>10</a:t>
            </a:fld>
            <a:endParaRPr lang="de-DE" dirty="0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1331912" y="290181"/>
            <a:ext cx="6264424" cy="954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  <a:sp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669900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669900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669900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669900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669900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669900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669900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669900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669900"/>
                </a:solidFill>
                <a:latin typeface="Arial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sz="2800" kern="0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Gegenspieler kontrollieren und begleiten</a:t>
            </a:r>
            <a:endParaRPr lang="de-DE" sz="2800" kern="0" noProof="0" dirty="0" smtClean="0"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395288" y="1628800"/>
            <a:ext cx="8497192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/>
              <a:t>Taktische Zielsetzung</a:t>
            </a:r>
          </a:p>
          <a:p>
            <a:endParaRPr lang="de-DE" dirty="0"/>
          </a:p>
          <a:p>
            <a:pPr marL="742950" lvl="1" indent="-285750">
              <a:buFont typeface="Wingdings" pitchFamily="2" charset="2"/>
              <a:buChar char="Ø"/>
            </a:pPr>
            <a:r>
              <a:rPr lang="de-DE" dirty="0" smtClean="0"/>
              <a:t>Frontale Grundposition bei entsprechenden Folgehandlungen des Angreifers situationsgerecht verändern</a:t>
            </a:r>
          </a:p>
          <a:p>
            <a:pPr lvl="1"/>
            <a:endParaRPr lang="de-DE" sz="1000" dirty="0" smtClean="0"/>
          </a:p>
          <a:p>
            <a:pPr marL="742950" lvl="1" indent="-285750">
              <a:buFont typeface="Wingdings" pitchFamily="2" charset="2"/>
              <a:buChar char="Ø"/>
            </a:pPr>
            <a:r>
              <a:rPr lang="de-DE" dirty="0" smtClean="0"/>
              <a:t>Den Gegenspieler gegebenenfalls an den Mitspieler übergeben</a:t>
            </a:r>
          </a:p>
          <a:p>
            <a:pPr lvl="1"/>
            <a:endParaRPr lang="de-DE" dirty="0"/>
          </a:p>
          <a:p>
            <a:r>
              <a:rPr lang="de-DE" b="1" dirty="0" smtClean="0"/>
              <a:t>Das richtige Bewegungsverhalten des Abwehrspielers</a:t>
            </a:r>
          </a:p>
          <a:p>
            <a:endParaRPr lang="de-DE" dirty="0"/>
          </a:p>
          <a:p>
            <a:pPr marL="742950" lvl="1" indent="-285750">
              <a:buFont typeface="Wingdings" pitchFamily="2" charset="2"/>
              <a:buChar char="Ø"/>
            </a:pPr>
            <a:r>
              <a:rPr lang="de-DE" dirty="0" smtClean="0"/>
              <a:t>Nicht stehenbleiben, sondern zurücksinken oder parallel begleiten und den weiteren Weg in Richtung Tor versperren</a:t>
            </a:r>
          </a:p>
          <a:p>
            <a:pPr lvl="1"/>
            <a:endParaRPr lang="de-DE" sz="1000" dirty="0" smtClean="0"/>
          </a:p>
          <a:p>
            <a:pPr marL="742950" lvl="1" indent="-285750">
              <a:buFont typeface="Wingdings" pitchFamily="2" charset="2"/>
              <a:buChar char="Ø"/>
            </a:pPr>
            <a:r>
              <a:rPr lang="de-DE" dirty="0" smtClean="0"/>
              <a:t>Frontale Grundposition immer einhalten</a:t>
            </a:r>
          </a:p>
          <a:p>
            <a:pPr lvl="1"/>
            <a:endParaRPr lang="de-DE" sz="1000" dirty="0" smtClean="0"/>
          </a:p>
          <a:p>
            <a:pPr marL="742950" lvl="1" indent="-285750">
              <a:buFont typeface="Wingdings" pitchFamily="2" charset="2"/>
              <a:buChar char="Ø"/>
            </a:pPr>
            <a:r>
              <a:rPr lang="de-DE" dirty="0" smtClean="0"/>
              <a:t>Bei Durchbruchansätzen des Angreifers flexibel die Grundposition ändern</a:t>
            </a:r>
          </a:p>
          <a:p>
            <a:pPr lvl="1"/>
            <a:endParaRPr lang="de-DE" sz="1000" dirty="0" smtClean="0"/>
          </a:p>
          <a:p>
            <a:pPr marL="742950" lvl="1" indent="-285750">
              <a:buFont typeface="Wingdings" pitchFamily="2" charset="2"/>
              <a:buChar char="Ø"/>
            </a:pPr>
            <a:r>
              <a:rPr lang="de-DE" dirty="0" smtClean="0"/>
              <a:t>Mehr mit den Beinen und weniger mit den Armen verteidigen!</a:t>
            </a:r>
            <a:endParaRPr lang="de-DE" dirty="0"/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395288" y="476250"/>
            <a:ext cx="863600" cy="588963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sz="3200" b="1" dirty="0" smtClean="0">
                <a:solidFill>
                  <a:srgbClr val="92D050"/>
                </a:solidFill>
                <a:latin typeface="Arial" charset="0"/>
              </a:rPr>
              <a:t>I</a:t>
            </a:r>
            <a:r>
              <a:rPr lang="de-DE" sz="3200" b="1" dirty="0" smtClean="0">
                <a:latin typeface="Arial" charset="0"/>
              </a:rPr>
              <a:t>-</a:t>
            </a:r>
            <a:r>
              <a:rPr lang="de-DE" sz="3200" b="1" dirty="0" smtClean="0">
                <a:solidFill>
                  <a:srgbClr val="0000FF"/>
                </a:solidFill>
                <a:latin typeface="Arial" charset="0"/>
              </a:rPr>
              <a:t>T</a:t>
            </a:r>
            <a:endParaRPr lang="de-DE" sz="3200" b="1" dirty="0">
              <a:solidFill>
                <a:srgbClr val="0000FF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1566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Aktualisiert 2012</a:t>
            </a:r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Thüringer Handball - Verband (VSRA)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C15DE6-55A0-4410-8C11-678519C58A33}" type="slidenum">
              <a:rPr lang="de-DE" smtClean="0"/>
              <a:pPr>
                <a:defRPr/>
              </a:pPr>
              <a:t>11</a:t>
            </a:fld>
            <a:endParaRPr lang="de-DE" dirty="0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1331912" y="290181"/>
            <a:ext cx="6264424" cy="954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  <a:sp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669900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669900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669900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669900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669900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669900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669900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669900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669900"/>
                </a:solidFill>
                <a:latin typeface="Arial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sz="2800" kern="0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Gegenspieler kontrollieren und begleiten</a:t>
            </a:r>
            <a:endParaRPr lang="de-DE" sz="2800" kern="0" noProof="0" dirty="0" smtClean="0"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395288" y="1628800"/>
            <a:ext cx="8497192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/>
              <a:t>Fehler</a:t>
            </a:r>
          </a:p>
          <a:p>
            <a:endParaRPr lang="de-DE" sz="1600" dirty="0"/>
          </a:p>
          <a:p>
            <a:pPr marL="742950" lvl="1" indent="-285750">
              <a:buFont typeface="Wingdings" pitchFamily="2" charset="2"/>
              <a:buChar char="Ø"/>
            </a:pPr>
            <a:r>
              <a:rPr lang="de-DE" dirty="0" smtClean="0"/>
              <a:t>Der </a:t>
            </a:r>
            <a:r>
              <a:rPr lang="de-DE" dirty="0"/>
              <a:t>A</a:t>
            </a:r>
            <a:r>
              <a:rPr lang="de-DE" dirty="0" smtClean="0"/>
              <a:t>bwehrspieler erkennt die geplante Folgehandlung des Angreifers zu spät, wird überlaufen und agiert von der Seite oder von hinten, indem er den Gegenspieler festhält oder ihn umklammert</a:t>
            </a:r>
          </a:p>
          <a:p>
            <a:pPr lvl="1"/>
            <a:endParaRPr lang="de-DE" sz="1000" dirty="0" smtClean="0"/>
          </a:p>
          <a:p>
            <a:pPr marL="742950" lvl="1" indent="-285750">
              <a:buFont typeface="Wingdings" pitchFamily="2" charset="2"/>
              <a:buChar char="Ø"/>
            </a:pPr>
            <a:r>
              <a:rPr lang="de-DE" dirty="0" smtClean="0"/>
              <a:t>Der Abwehrspieler versucht den räumlichen Vorteil des Angreifers durch Stoßen von der Seite oder von Hinten „auszugleichen“</a:t>
            </a:r>
          </a:p>
          <a:p>
            <a:pPr lvl="1"/>
            <a:endParaRPr lang="de-DE" sz="1000" dirty="0" smtClean="0"/>
          </a:p>
          <a:p>
            <a:pPr marL="742950" lvl="1" indent="-285750">
              <a:buFont typeface="Wingdings" pitchFamily="2" charset="2"/>
              <a:buChar char="Ø"/>
            </a:pPr>
            <a:r>
              <a:rPr lang="de-DE" dirty="0" smtClean="0"/>
              <a:t>Beim Übergeben an den Mitspieler wird der Angreifer vom Abwehrspieler aktiv gestoßen</a:t>
            </a:r>
          </a:p>
          <a:p>
            <a:endParaRPr lang="de-DE" sz="1600" dirty="0"/>
          </a:p>
          <a:p>
            <a:r>
              <a:rPr lang="de-DE" b="1" dirty="0" smtClean="0"/>
              <a:t>Wichtig</a:t>
            </a:r>
            <a:r>
              <a:rPr lang="de-DE" dirty="0" smtClean="0"/>
              <a:t>!</a:t>
            </a:r>
          </a:p>
          <a:p>
            <a:endParaRPr lang="de-DE" sz="1600" dirty="0"/>
          </a:p>
          <a:p>
            <a:pPr marL="742950" lvl="1" indent="-285750">
              <a:buFont typeface="Wingdings" pitchFamily="2" charset="2"/>
              <a:buChar char="Ø"/>
            </a:pPr>
            <a:r>
              <a:rPr lang="de-DE" dirty="0" smtClean="0"/>
              <a:t>Die frontale Grundposition aufrechterhalten</a:t>
            </a:r>
          </a:p>
          <a:p>
            <a:pPr lvl="1"/>
            <a:endParaRPr lang="de-DE" sz="1000" dirty="0" smtClean="0"/>
          </a:p>
          <a:p>
            <a:pPr marL="742950" lvl="1" indent="-285750">
              <a:buFont typeface="Wingdings" pitchFamily="2" charset="2"/>
              <a:buChar char="Ø"/>
            </a:pPr>
            <a:r>
              <a:rPr lang="de-DE" dirty="0" smtClean="0"/>
              <a:t>Flexibel verschieben</a:t>
            </a:r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395288" y="476250"/>
            <a:ext cx="863600" cy="588963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sz="3200" b="1" dirty="0" smtClean="0">
                <a:solidFill>
                  <a:srgbClr val="92D050"/>
                </a:solidFill>
                <a:latin typeface="Arial" charset="0"/>
              </a:rPr>
              <a:t>I</a:t>
            </a:r>
            <a:r>
              <a:rPr lang="de-DE" sz="3200" b="1" dirty="0" smtClean="0">
                <a:latin typeface="Arial" charset="0"/>
              </a:rPr>
              <a:t>-</a:t>
            </a:r>
            <a:r>
              <a:rPr lang="de-DE" sz="3200" b="1" dirty="0" smtClean="0">
                <a:solidFill>
                  <a:srgbClr val="0000FF"/>
                </a:solidFill>
                <a:latin typeface="Arial" charset="0"/>
              </a:rPr>
              <a:t>T</a:t>
            </a:r>
            <a:endParaRPr lang="de-DE" sz="3200" b="1" dirty="0">
              <a:solidFill>
                <a:srgbClr val="0000FF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1907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Aktualisiert 2012</a:t>
            </a:r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Thüringer Handball - Verband (VSRA)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C15DE6-55A0-4410-8C11-678519C58A33}" type="slidenum">
              <a:rPr lang="de-DE" smtClean="0"/>
              <a:pPr>
                <a:defRPr/>
              </a:pPr>
              <a:t>12</a:t>
            </a:fld>
            <a:endParaRPr lang="de-DE" dirty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331912" y="505625"/>
            <a:ext cx="6264424" cy="523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  <a:sp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669900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669900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669900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669900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669900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669900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669900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669900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669900"/>
                </a:solidFill>
                <a:latin typeface="Arial" charset="0"/>
              </a:defRPr>
            </a:lvl9pPr>
          </a:lstStyle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sz="2800" kern="0" noProof="0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Das </a:t>
            </a:r>
            <a:r>
              <a:rPr lang="de-DE" sz="2800" kern="0" noProof="0" dirty="0" err="1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Angreiferfoul</a:t>
            </a:r>
            <a:endParaRPr lang="de-DE" sz="2800" kern="0" noProof="0" dirty="0" smtClean="0"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395288" y="1628800"/>
            <a:ext cx="8497192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/>
              <a:t>Entscheidungskriterien für </a:t>
            </a:r>
            <a:r>
              <a:rPr lang="de-DE" b="1" dirty="0" err="1" smtClean="0"/>
              <a:t>Angreiferfouls</a:t>
            </a:r>
            <a:endParaRPr lang="de-DE" b="1" dirty="0" smtClean="0"/>
          </a:p>
          <a:p>
            <a:endParaRPr lang="de-DE" sz="1100" dirty="0"/>
          </a:p>
          <a:p>
            <a:pPr marL="742950" lvl="1" indent="-285750">
              <a:buFont typeface="Wingdings" pitchFamily="2" charset="2"/>
              <a:buChar char="Ø"/>
            </a:pPr>
            <a:r>
              <a:rPr lang="de-DE" dirty="0" smtClean="0"/>
              <a:t>Regel 8:1: </a:t>
            </a:r>
            <a:r>
              <a:rPr lang="de-DE" b="1" dirty="0" smtClean="0">
                <a:solidFill>
                  <a:srgbClr val="00B050"/>
                </a:solidFill>
              </a:rPr>
              <a:t>Erlaubt</a:t>
            </a:r>
            <a:r>
              <a:rPr lang="de-DE" dirty="0" smtClean="0">
                <a:solidFill>
                  <a:srgbClr val="00B050"/>
                </a:solidFill>
              </a:rPr>
              <a:t>e</a:t>
            </a:r>
            <a:r>
              <a:rPr lang="de-DE" dirty="0" smtClean="0"/>
              <a:t> Aktionen</a:t>
            </a:r>
          </a:p>
          <a:p>
            <a:pPr marL="742950" lvl="1" indent="-285750">
              <a:buFont typeface="Wingdings" pitchFamily="2" charset="2"/>
              <a:buChar char="Ø"/>
            </a:pPr>
            <a:r>
              <a:rPr lang="de-DE" dirty="0" smtClean="0"/>
              <a:t>Regel 8:2: </a:t>
            </a:r>
            <a:r>
              <a:rPr lang="de-DE" b="1" dirty="0" smtClean="0">
                <a:solidFill>
                  <a:srgbClr val="FF0000"/>
                </a:solidFill>
              </a:rPr>
              <a:t>Unerlaubt</a:t>
            </a:r>
            <a:r>
              <a:rPr lang="de-DE" dirty="0" smtClean="0">
                <a:solidFill>
                  <a:srgbClr val="FF0000"/>
                </a:solidFill>
              </a:rPr>
              <a:t>e</a:t>
            </a:r>
            <a:r>
              <a:rPr lang="de-DE" dirty="0" smtClean="0"/>
              <a:t> Aktionen</a:t>
            </a:r>
          </a:p>
          <a:p>
            <a:endParaRPr lang="de-DE" sz="1100" dirty="0"/>
          </a:p>
          <a:p>
            <a:r>
              <a:rPr lang="de-DE" b="1" dirty="0" smtClean="0"/>
              <a:t>Position des Abwehrspielers</a:t>
            </a:r>
            <a:endParaRPr lang="de-DE" dirty="0" smtClean="0"/>
          </a:p>
          <a:p>
            <a:endParaRPr lang="de-DE" sz="1100" dirty="0"/>
          </a:p>
          <a:p>
            <a:pPr marL="742950" lvl="1" indent="-285750">
              <a:buFont typeface="Wingdings" pitchFamily="2" charset="2"/>
              <a:buChar char="Ø"/>
            </a:pPr>
            <a:r>
              <a:rPr lang="de-DE" dirty="0" smtClean="0"/>
              <a:t>Im Moment des Körperkontakts in frontaler Position oder stehend (nicht zwingend)</a:t>
            </a:r>
          </a:p>
          <a:p>
            <a:pPr lvl="1"/>
            <a:endParaRPr lang="de-DE" sz="1100" dirty="0" smtClean="0"/>
          </a:p>
          <a:p>
            <a:r>
              <a:rPr lang="de-DE" b="1" dirty="0" smtClean="0"/>
              <a:t>Aktion</a:t>
            </a:r>
          </a:p>
          <a:p>
            <a:endParaRPr lang="de-DE" sz="1100" dirty="0"/>
          </a:p>
          <a:p>
            <a:pPr marL="742950" lvl="1" indent="-285750">
              <a:buFont typeface="Wingdings" pitchFamily="2" charset="2"/>
              <a:buChar char="Ø"/>
            </a:pPr>
            <a:r>
              <a:rPr lang="de-DE" dirty="0" smtClean="0"/>
              <a:t>Keine Vorwärtsbewegung</a:t>
            </a:r>
          </a:p>
          <a:p>
            <a:pPr marL="742950" lvl="1" indent="-285750">
              <a:buFont typeface="Wingdings" pitchFamily="2" charset="2"/>
              <a:buChar char="Ø"/>
            </a:pPr>
            <a:r>
              <a:rPr lang="de-DE" dirty="0" smtClean="0"/>
              <a:t>Keine regelwidrige Aktion (Festhalten, Umklammern, Stoßen oder „Heranziehen“</a:t>
            </a:r>
          </a:p>
          <a:p>
            <a:pPr lvl="1"/>
            <a:endParaRPr lang="de-DE" sz="1100" dirty="0"/>
          </a:p>
          <a:p>
            <a:r>
              <a:rPr lang="de-DE" b="1" dirty="0" smtClean="0"/>
              <a:t>Timing</a:t>
            </a:r>
          </a:p>
          <a:p>
            <a:endParaRPr lang="de-DE" sz="1100" dirty="0"/>
          </a:p>
          <a:p>
            <a:pPr marL="742950" lvl="1" indent="-285750">
              <a:buFont typeface="Wingdings" pitchFamily="2" charset="2"/>
              <a:buChar char="Ø"/>
            </a:pPr>
            <a:r>
              <a:rPr lang="de-DE" dirty="0" smtClean="0"/>
              <a:t>Der Verteidiger in korrekter Grundposition lässt den Angreifer auflaufen!</a:t>
            </a:r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395288" y="476250"/>
            <a:ext cx="863600" cy="588963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sz="3200" b="1" dirty="0" smtClean="0">
                <a:solidFill>
                  <a:srgbClr val="92D050"/>
                </a:solidFill>
                <a:latin typeface="Arial" charset="0"/>
              </a:rPr>
              <a:t>I</a:t>
            </a:r>
            <a:r>
              <a:rPr lang="de-DE" sz="3200" b="1" dirty="0" smtClean="0">
                <a:latin typeface="Arial" charset="0"/>
              </a:rPr>
              <a:t>-</a:t>
            </a:r>
            <a:r>
              <a:rPr lang="de-DE" sz="3200" b="1" dirty="0" smtClean="0">
                <a:solidFill>
                  <a:srgbClr val="0000FF"/>
                </a:solidFill>
                <a:latin typeface="Arial" charset="0"/>
              </a:rPr>
              <a:t>T</a:t>
            </a:r>
            <a:endParaRPr lang="de-DE" sz="3200" b="1" dirty="0">
              <a:solidFill>
                <a:srgbClr val="0000FF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0663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Aktualisiert 2012</a:t>
            </a:r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Thüringer Handball - Verband (VSRA)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C15DE6-55A0-4410-8C11-678519C58A33}" type="slidenum">
              <a:rPr lang="de-DE" smtClean="0"/>
              <a:pPr>
                <a:defRPr/>
              </a:pPr>
              <a:t>13</a:t>
            </a:fld>
            <a:endParaRPr lang="de-DE" dirty="0"/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395288" y="476250"/>
            <a:ext cx="863600" cy="588963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sz="3200" b="1" dirty="0" smtClean="0">
                <a:solidFill>
                  <a:srgbClr val="92D050"/>
                </a:solidFill>
                <a:latin typeface="Arial" charset="0"/>
              </a:rPr>
              <a:t>I</a:t>
            </a:r>
            <a:r>
              <a:rPr lang="de-DE" sz="3200" b="1" dirty="0" smtClean="0">
                <a:latin typeface="Arial" charset="0"/>
              </a:rPr>
              <a:t>-</a:t>
            </a:r>
            <a:r>
              <a:rPr lang="de-DE" sz="3200" b="1" dirty="0" smtClean="0">
                <a:solidFill>
                  <a:srgbClr val="0000FF"/>
                </a:solidFill>
                <a:latin typeface="Arial" charset="0"/>
              </a:rPr>
              <a:t>T</a:t>
            </a:r>
            <a:endParaRPr lang="de-DE" sz="3200" b="1" dirty="0">
              <a:solidFill>
                <a:srgbClr val="0000FF"/>
              </a:solidFill>
              <a:latin typeface="Arial" charset="0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1331912" y="505625"/>
            <a:ext cx="6264424" cy="523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  <a:sp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669900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669900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669900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669900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669900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669900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669900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669900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669900"/>
                </a:solidFill>
                <a:latin typeface="Arial" charset="0"/>
              </a:defRPr>
            </a:lvl9pPr>
          </a:lstStyle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sz="2800" kern="0" noProof="0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Das </a:t>
            </a:r>
            <a:r>
              <a:rPr lang="de-DE" sz="2800" kern="0" noProof="0" dirty="0" err="1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Angreiferfoul</a:t>
            </a:r>
            <a:endParaRPr lang="de-DE" sz="2800" kern="0" noProof="0" dirty="0" smtClean="0"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395288" y="1628800"/>
            <a:ext cx="8497192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/>
              <a:t>Typische </a:t>
            </a:r>
            <a:r>
              <a:rPr lang="de-DE" b="1" dirty="0" err="1" smtClean="0"/>
              <a:t>Angreiferfehler</a:t>
            </a:r>
            <a:endParaRPr lang="de-DE" b="1" dirty="0" smtClean="0"/>
          </a:p>
          <a:p>
            <a:endParaRPr lang="de-DE" b="1" dirty="0"/>
          </a:p>
          <a:p>
            <a:pPr marL="742950" lvl="1" indent="-285750">
              <a:buFont typeface="Wingdings" pitchFamily="2" charset="2"/>
              <a:buChar char="Ø"/>
            </a:pPr>
            <a:r>
              <a:rPr lang="de-DE" b="1" dirty="0" smtClean="0"/>
              <a:t>Mit der Schulter in den Abwehrspieler hineindrehen</a:t>
            </a:r>
          </a:p>
          <a:p>
            <a:pPr marL="742950" lvl="1" indent="-285750">
              <a:buFont typeface="Wingdings" pitchFamily="2" charset="2"/>
              <a:buChar char="Ø"/>
            </a:pPr>
            <a:endParaRPr lang="de-DE" b="1" dirty="0"/>
          </a:p>
          <a:p>
            <a:pPr marL="742950" lvl="1" indent="-285750">
              <a:buFont typeface="Wingdings" pitchFamily="2" charset="2"/>
              <a:buChar char="Ø"/>
            </a:pPr>
            <a:r>
              <a:rPr lang="de-DE" b="1" dirty="0" smtClean="0"/>
              <a:t>Stoßen/Einklemmen des Abwehrspielers bei einer Täuschung</a:t>
            </a:r>
          </a:p>
          <a:p>
            <a:pPr marL="742950" lvl="1" indent="-285750">
              <a:buFont typeface="Wingdings" pitchFamily="2" charset="2"/>
              <a:buChar char="Ø"/>
            </a:pPr>
            <a:endParaRPr lang="de-DE" b="1" dirty="0"/>
          </a:p>
          <a:p>
            <a:pPr marL="742950" lvl="1" indent="-285750">
              <a:buFont typeface="Wingdings" pitchFamily="2" charset="2"/>
              <a:buChar char="Ø"/>
            </a:pPr>
            <a:r>
              <a:rPr lang="de-DE" b="1" dirty="0" smtClean="0"/>
              <a:t>Mit dem Knie gegen den Abwehrspieler agieren</a:t>
            </a:r>
          </a:p>
          <a:p>
            <a:pPr marL="742950" lvl="1" indent="-285750">
              <a:buFont typeface="Wingdings" pitchFamily="2" charset="2"/>
              <a:buChar char="Ø"/>
            </a:pPr>
            <a:endParaRPr lang="de-DE" b="1" dirty="0"/>
          </a:p>
          <a:p>
            <a:pPr marL="742950" lvl="1" indent="-285750">
              <a:buFont typeface="Wingdings" pitchFamily="2" charset="2"/>
              <a:buChar char="Ø"/>
            </a:pPr>
            <a:r>
              <a:rPr lang="de-DE" b="1" dirty="0" smtClean="0"/>
              <a:t>„Überzieher“ ohne Täuschung; </a:t>
            </a:r>
            <a:r>
              <a:rPr lang="de-DE" b="1" dirty="0" err="1" smtClean="0"/>
              <a:t>Wurfarm</a:t>
            </a:r>
            <a:r>
              <a:rPr lang="de-DE" b="1" dirty="0" smtClean="0"/>
              <a:t> „in“ den Abwehrspieler führen</a:t>
            </a:r>
          </a:p>
          <a:p>
            <a:pPr marL="742950" lvl="1" indent="-285750">
              <a:buFont typeface="Wingdings" pitchFamily="2" charset="2"/>
              <a:buChar char="Ø"/>
            </a:pPr>
            <a:endParaRPr lang="de-DE" b="1" dirty="0"/>
          </a:p>
          <a:p>
            <a:pPr marL="742950" lvl="1" indent="-285750">
              <a:buFont typeface="Wingdings" pitchFamily="2" charset="2"/>
              <a:buChar char="Ø"/>
            </a:pPr>
            <a:r>
              <a:rPr lang="de-DE" b="1" dirty="0" smtClean="0"/>
              <a:t>Ohne Ball: Festhalten/Abstoßen vom Abwehrspieler (Kreisspieler)</a:t>
            </a:r>
          </a:p>
          <a:p>
            <a:endParaRPr lang="de-DE" sz="1200" dirty="0"/>
          </a:p>
        </p:txBody>
      </p:sp>
    </p:spTree>
    <p:extLst>
      <p:ext uri="{BB962C8B-B14F-4D97-AF65-F5344CB8AC3E}">
        <p14:creationId xmlns:p14="http://schemas.microsoft.com/office/powerpoint/2010/main" val="3116529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Aktualisiert 2012</a:t>
            </a:r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 smtClean="0"/>
              <a:t>Thüringer Handball - Verband (VSRA)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de-DE" dirty="0"/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755650" y="1484313"/>
            <a:ext cx="7416800" cy="4154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sz="5400" b="1" dirty="0" smtClean="0">
                <a:solidFill>
                  <a:schemeClr val="hlink"/>
                </a:solidFill>
                <a:latin typeface="Arial" charset="0"/>
              </a:rPr>
              <a:t>Regel 16 - Umsetzung</a:t>
            </a:r>
          </a:p>
          <a:p>
            <a:pPr algn="ctr">
              <a:spcBef>
                <a:spcPct val="50000"/>
              </a:spcBef>
            </a:pPr>
            <a:endParaRPr lang="de-DE" sz="2800" b="1" dirty="0">
              <a:solidFill>
                <a:schemeClr val="hlink"/>
              </a:solidFill>
              <a:latin typeface="Arial" charset="0"/>
            </a:endParaRPr>
          </a:p>
          <a:p>
            <a:pPr algn="ctr">
              <a:spcBef>
                <a:spcPct val="50000"/>
              </a:spcBef>
            </a:pPr>
            <a:r>
              <a:rPr lang="de-DE" sz="4000" b="1" dirty="0" smtClean="0">
                <a:solidFill>
                  <a:schemeClr val="hlink"/>
                </a:solidFill>
                <a:latin typeface="Arial" charset="0"/>
              </a:rPr>
              <a:t>Praxisgerechte Anwendung</a:t>
            </a:r>
          </a:p>
          <a:p>
            <a:pPr algn="ctr">
              <a:spcBef>
                <a:spcPct val="50000"/>
              </a:spcBef>
            </a:pPr>
            <a:endParaRPr lang="de-DE" sz="3200" b="1" dirty="0" smtClean="0">
              <a:solidFill>
                <a:schemeClr val="hlink"/>
              </a:solidFill>
              <a:latin typeface="Arial" charset="0"/>
            </a:endParaRPr>
          </a:p>
          <a:p>
            <a:pPr algn="ctr">
              <a:spcBef>
                <a:spcPct val="50000"/>
              </a:spcBef>
            </a:pPr>
            <a:r>
              <a:rPr lang="de-DE" sz="4000" b="1" dirty="0">
                <a:solidFill>
                  <a:schemeClr val="hlink"/>
                </a:solidFill>
                <a:latin typeface="Arial" charset="0"/>
              </a:rPr>
              <a:t>i</a:t>
            </a:r>
            <a:r>
              <a:rPr lang="de-DE" sz="4000" b="1" dirty="0" smtClean="0">
                <a:solidFill>
                  <a:schemeClr val="hlink"/>
                </a:solidFill>
                <a:latin typeface="Arial" charset="0"/>
              </a:rPr>
              <a:t>n Verbindung mit Regel 8</a:t>
            </a:r>
            <a:endParaRPr lang="de-DE" sz="4000" b="1" dirty="0">
              <a:solidFill>
                <a:schemeClr val="hlink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1760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Aktualisiert 2012</a:t>
            </a:r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Thüringer Handball - Verband (VSRA)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C15DE6-55A0-4410-8C11-678519C58A33}" type="slidenum">
              <a:rPr lang="de-DE" smtClean="0"/>
              <a:pPr>
                <a:defRPr/>
              </a:pPr>
              <a:t>3</a:t>
            </a:fld>
            <a:endParaRPr lang="de-DE" dirty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331912" y="290181"/>
            <a:ext cx="6264424" cy="954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  <a:sp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669900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669900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669900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669900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669900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669900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669900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669900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669900"/>
                </a:solidFill>
                <a:latin typeface="Arial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sz="2800" kern="0" noProof="0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Das regelgerechte Verhalten zum Gegenspieler</a:t>
            </a:r>
            <a:endParaRPr lang="de-DE" sz="2800" kern="0" noProof="0" dirty="0" smtClean="0"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467544" y="1988840"/>
            <a:ext cx="842493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de-DE" b="1" dirty="0" smtClean="0"/>
              <a:t>Der regelgerechte Körperkontakt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de-DE" dirty="0" smtClean="0"/>
              <a:t>Ausgangsposition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de-DE" dirty="0" smtClean="0"/>
              <a:t>Körperkontakt aufnehmen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de-DE" dirty="0" smtClean="0"/>
              <a:t>Gegenspieler kontrollieren und begleiten</a:t>
            </a:r>
          </a:p>
          <a:p>
            <a:endParaRPr lang="de-DE" dirty="0"/>
          </a:p>
          <a:p>
            <a:pPr marL="342900" indent="-342900">
              <a:buFont typeface="+mj-lt"/>
              <a:buAutoNum type="arabicPeriod" startAt="2"/>
            </a:pPr>
            <a:r>
              <a:rPr lang="de-DE" b="1" dirty="0" smtClean="0"/>
              <a:t>Das </a:t>
            </a:r>
            <a:r>
              <a:rPr lang="de-DE" b="1" dirty="0" err="1" smtClean="0"/>
              <a:t>Angreiferfoul</a:t>
            </a:r>
            <a:endParaRPr lang="de-DE" b="1" dirty="0" smtClean="0"/>
          </a:p>
          <a:p>
            <a:pPr marL="742950" lvl="1" indent="-285750">
              <a:buFont typeface="Arial" pitchFamily="34" charset="0"/>
              <a:buChar char="•"/>
            </a:pPr>
            <a:r>
              <a:rPr lang="de-DE" dirty="0" smtClean="0"/>
              <a:t>Entscheidungskriterien für </a:t>
            </a:r>
            <a:r>
              <a:rPr lang="de-DE" dirty="0" err="1" smtClean="0"/>
              <a:t>Angreiferfouls</a:t>
            </a:r>
            <a:endParaRPr lang="de-DE" dirty="0" smtClean="0"/>
          </a:p>
          <a:p>
            <a:endParaRPr lang="de-DE" dirty="0"/>
          </a:p>
          <a:p>
            <a:pPr marL="342900" indent="-342900">
              <a:buFont typeface="+mj-lt"/>
              <a:buAutoNum type="arabicPeriod" startAt="3"/>
            </a:pPr>
            <a:r>
              <a:rPr lang="de-DE" b="1" dirty="0" smtClean="0"/>
              <a:t>Gesundheitsgefährdende Aktionen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de-DE" dirty="0" smtClean="0"/>
              <a:t>Sofortige Disqualifikation (Regel 8…)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de-DE" dirty="0" smtClean="0"/>
              <a:t>Kriterien für eine sofortige Disqualifikation des Abwehrspielers</a:t>
            </a:r>
          </a:p>
          <a:p>
            <a:endParaRPr lang="de-DE" dirty="0"/>
          </a:p>
          <a:p>
            <a:pPr marL="342900" indent="-342900">
              <a:buFont typeface="+mj-lt"/>
              <a:buAutoNum type="arabicPeriod" startAt="4"/>
            </a:pPr>
            <a:r>
              <a:rPr lang="de-DE" b="1" dirty="0" smtClean="0"/>
              <a:t>Rücksichtslose und besonders grob unsportliche Aktionen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de-DE" dirty="0" smtClean="0"/>
              <a:t>Sofortige Disqualifikation mit nachfolgendem Bericht (Regel 8:6 + 8:10)</a:t>
            </a:r>
            <a:endParaRPr lang="de-DE" dirty="0"/>
          </a:p>
          <a:p>
            <a:endParaRPr lang="de-DE" dirty="0" smtClean="0"/>
          </a:p>
          <a:p>
            <a:endParaRPr lang="de-DE" dirty="0"/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395288" y="476250"/>
            <a:ext cx="863600" cy="588963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sz="3200" b="1" dirty="0" smtClean="0">
                <a:solidFill>
                  <a:srgbClr val="92D050"/>
                </a:solidFill>
                <a:latin typeface="Arial" charset="0"/>
              </a:rPr>
              <a:t>I</a:t>
            </a:r>
            <a:r>
              <a:rPr lang="de-DE" sz="3200" b="1" dirty="0" smtClean="0">
                <a:latin typeface="Arial" charset="0"/>
              </a:rPr>
              <a:t>-</a:t>
            </a:r>
            <a:r>
              <a:rPr lang="de-DE" sz="3200" b="1" dirty="0" smtClean="0">
                <a:solidFill>
                  <a:srgbClr val="0000FF"/>
                </a:solidFill>
                <a:latin typeface="Arial" charset="0"/>
              </a:rPr>
              <a:t>T</a:t>
            </a:r>
            <a:endParaRPr lang="de-DE" sz="3200" b="1" dirty="0">
              <a:solidFill>
                <a:srgbClr val="0000FF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7760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Aktualisiert 2012</a:t>
            </a:r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Thüringer Handball - Verband (VSRA)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C15DE6-55A0-4410-8C11-678519C58A33}" type="slidenum">
              <a:rPr lang="de-DE" smtClean="0"/>
              <a:pPr>
                <a:defRPr/>
              </a:pPr>
              <a:t>4</a:t>
            </a:fld>
            <a:endParaRPr lang="de-DE" dirty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331912" y="505625"/>
            <a:ext cx="6264424" cy="523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  <a:sp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669900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669900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669900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669900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669900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669900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669900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669900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669900"/>
                </a:solidFill>
                <a:latin typeface="Arial" charset="0"/>
              </a:defRPr>
            </a:lvl9pPr>
          </a:lstStyle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sz="2800" kern="0" noProof="0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Der regelgerechte Körperkontakt</a:t>
            </a:r>
            <a:endParaRPr lang="de-DE" sz="2800" kern="0" noProof="0" dirty="0" smtClean="0"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395288" y="1628800"/>
            <a:ext cx="8497192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/>
              <a:t>Ausgangsposition</a:t>
            </a:r>
          </a:p>
          <a:p>
            <a:endParaRPr lang="de-DE" dirty="0"/>
          </a:p>
          <a:p>
            <a:pPr marL="742950" lvl="1" indent="-285750">
              <a:buFont typeface="Wingdings" pitchFamily="2" charset="2"/>
              <a:buChar char="Ø"/>
            </a:pPr>
            <a:r>
              <a:rPr lang="de-DE" dirty="0" smtClean="0"/>
              <a:t>Taktische Zielsetzung der richtigen Grundposition</a:t>
            </a:r>
          </a:p>
          <a:p>
            <a:pPr marL="742950" lvl="1" indent="-285750">
              <a:buFont typeface="Wingdings" pitchFamily="2" charset="2"/>
              <a:buChar char="Ø"/>
            </a:pPr>
            <a:endParaRPr lang="de-DE" dirty="0"/>
          </a:p>
          <a:p>
            <a:pPr marL="742950" lvl="1" indent="-285750">
              <a:buFont typeface="Wingdings" pitchFamily="2" charset="2"/>
              <a:buChar char="Ø"/>
            </a:pPr>
            <a:r>
              <a:rPr lang="de-DE" dirty="0"/>
              <a:t>f</a:t>
            </a:r>
            <a:r>
              <a:rPr lang="de-DE" dirty="0" smtClean="0"/>
              <a:t>rontal</a:t>
            </a:r>
          </a:p>
          <a:p>
            <a:pPr marL="742950" lvl="1" indent="-285750">
              <a:buFont typeface="Wingdings" pitchFamily="2" charset="2"/>
              <a:buChar char="Ø"/>
            </a:pPr>
            <a:endParaRPr lang="de-DE" dirty="0"/>
          </a:p>
          <a:p>
            <a:pPr marL="742950" lvl="1" indent="-285750">
              <a:buFont typeface="Wingdings" pitchFamily="2" charset="2"/>
              <a:buChar char="Ø"/>
            </a:pPr>
            <a:r>
              <a:rPr lang="de-DE" dirty="0"/>
              <a:t>l</a:t>
            </a:r>
            <a:r>
              <a:rPr lang="de-DE" dirty="0" smtClean="0"/>
              <a:t>eicht seitlich versetzt</a:t>
            </a:r>
          </a:p>
          <a:p>
            <a:pPr marL="742950" lvl="1" indent="-285750">
              <a:buFont typeface="Wingdings" pitchFamily="2" charset="2"/>
              <a:buChar char="Ø"/>
            </a:pPr>
            <a:endParaRPr lang="de-DE" dirty="0"/>
          </a:p>
          <a:p>
            <a:pPr marL="742950" lvl="1" indent="-285750">
              <a:buFont typeface="Wingdings" pitchFamily="2" charset="2"/>
              <a:buChar char="Ø"/>
            </a:pPr>
            <a:r>
              <a:rPr lang="de-DE" dirty="0" smtClean="0"/>
              <a:t>Timing</a:t>
            </a:r>
          </a:p>
          <a:p>
            <a:pPr marL="742950" lvl="1" indent="-285750">
              <a:buFont typeface="Wingdings" pitchFamily="2" charset="2"/>
              <a:buChar char="Ø"/>
            </a:pPr>
            <a:endParaRPr lang="de-DE" dirty="0"/>
          </a:p>
          <a:p>
            <a:pPr marL="742950" lvl="1" indent="-285750">
              <a:buFont typeface="Wingdings" pitchFamily="2" charset="2"/>
              <a:buChar char="Ø"/>
            </a:pPr>
            <a:r>
              <a:rPr lang="de-DE" dirty="0" smtClean="0"/>
              <a:t>Grundposition vor dem Angreifer einnehmen</a:t>
            </a:r>
          </a:p>
          <a:p>
            <a:pPr marL="742950" lvl="1" indent="-285750">
              <a:buFont typeface="Wingdings" pitchFamily="2" charset="2"/>
              <a:buChar char="Ø"/>
            </a:pPr>
            <a:endParaRPr lang="de-DE" dirty="0"/>
          </a:p>
          <a:p>
            <a:pPr marL="742950" lvl="1" indent="-285750">
              <a:buFont typeface="Wingdings" pitchFamily="2" charset="2"/>
              <a:buChar char="Ø"/>
            </a:pPr>
            <a:r>
              <a:rPr lang="de-DE" dirty="0" smtClean="0"/>
              <a:t>Grundsatz</a:t>
            </a:r>
          </a:p>
          <a:p>
            <a:pPr marL="742950" lvl="1" indent="-285750">
              <a:buFont typeface="Wingdings" pitchFamily="2" charset="2"/>
              <a:buChar char="Ø"/>
            </a:pPr>
            <a:endParaRPr lang="de-DE" dirty="0"/>
          </a:p>
          <a:p>
            <a:pPr marL="742950" lvl="1" indent="-285750">
              <a:buFont typeface="Wingdings" pitchFamily="2" charset="2"/>
              <a:buChar char="Ø"/>
            </a:pPr>
            <a:r>
              <a:rPr lang="de-DE" dirty="0"/>
              <a:t>d</a:t>
            </a:r>
            <a:r>
              <a:rPr lang="de-DE" dirty="0" smtClean="0"/>
              <a:t>en Angreifer immer vor sich haben</a:t>
            </a:r>
            <a:endParaRPr lang="de-DE" dirty="0"/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395288" y="476250"/>
            <a:ext cx="863600" cy="588963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sz="3200" b="1" dirty="0" smtClean="0">
                <a:solidFill>
                  <a:srgbClr val="92D050"/>
                </a:solidFill>
                <a:latin typeface="Arial" charset="0"/>
              </a:rPr>
              <a:t>I</a:t>
            </a:r>
            <a:r>
              <a:rPr lang="de-DE" sz="3200" b="1" dirty="0" smtClean="0">
                <a:latin typeface="Arial" charset="0"/>
              </a:rPr>
              <a:t>-</a:t>
            </a:r>
            <a:r>
              <a:rPr lang="de-DE" sz="3200" b="1" dirty="0" smtClean="0">
                <a:solidFill>
                  <a:srgbClr val="0000FF"/>
                </a:solidFill>
                <a:latin typeface="Arial" charset="0"/>
              </a:rPr>
              <a:t>T</a:t>
            </a:r>
            <a:endParaRPr lang="de-DE" sz="3200" b="1" dirty="0">
              <a:solidFill>
                <a:srgbClr val="0000FF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6878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Aktualisiert 2012</a:t>
            </a:r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Thüringer Handball - Verband (VSRA)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C15DE6-55A0-4410-8C11-678519C58A33}" type="slidenum">
              <a:rPr lang="de-DE" smtClean="0"/>
              <a:pPr>
                <a:defRPr/>
              </a:pPr>
              <a:t>5</a:t>
            </a:fld>
            <a:endParaRPr lang="de-DE" dirty="0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1331912" y="505625"/>
            <a:ext cx="6264424" cy="523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  <a:sp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669900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669900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669900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669900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669900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669900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669900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669900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669900"/>
                </a:solidFill>
                <a:latin typeface="Arial" charset="0"/>
              </a:defRPr>
            </a:lvl9pPr>
          </a:lstStyle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sz="2800" kern="0" noProof="0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Der regelgerechte Körperkontakt</a:t>
            </a:r>
            <a:endParaRPr lang="de-DE" sz="2800" kern="0" noProof="0" dirty="0" smtClean="0"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395288" y="1916832"/>
            <a:ext cx="8497192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/>
              <a:t>Fehler</a:t>
            </a:r>
          </a:p>
          <a:p>
            <a:endParaRPr lang="de-DE" dirty="0"/>
          </a:p>
          <a:p>
            <a:pPr marL="742950" lvl="1" indent="-285750">
              <a:buFont typeface="Wingdings" pitchFamily="2" charset="2"/>
              <a:buChar char="Ø"/>
            </a:pPr>
            <a:r>
              <a:rPr lang="de-DE" dirty="0" smtClean="0"/>
              <a:t>Der Abwehrspieler greift von der Seite ein</a:t>
            </a:r>
          </a:p>
          <a:p>
            <a:pPr marL="742950" lvl="1" indent="-285750">
              <a:buFont typeface="Wingdings" pitchFamily="2" charset="2"/>
              <a:buChar char="Ø"/>
            </a:pPr>
            <a:r>
              <a:rPr lang="de-DE" dirty="0" smtClean="0"/>
              <a:t>Der Abwehrspieler kann einen durchbruchgefährdeten Raum nicht rechtzeitig verteidigen</a:t>
            </a:r>
          </a:p>
          <a:p>
            <a:pPr marL="742950" lvl="1" indent="-285750">
              <a:buFont typeface="Wingdings" pitchFamily="2" charset="2"/>
              <a:buChar char="Ø"/>
            </a:pPr>
            <a:r>
              <a:rPr lang="de-DE" dirty="0" smtClean="0"/>
              <a:t>Der Abwehrspieler läuft zwecks Einnahme der Ausgangsposition durch den Torraum</a:t>
            </a:r>
          </a:p>
          <a:p>
            <a:endParaRPr lang="de-DE" dirty="0"/>
          </a:p>
          <a:p>
            <a:r>
              <a:rPr lang="de-DE" b="1" dirty="0" smtClean="0"/>
              <a:t>Wichtig!</a:t>
            </a:r>
          </a:p>
          <a:p>
            <a:endParaRPr lang="de-DE" dirty="0"/>
          </a:p>
          <a:p>
            <a:pPr marL="742950" lvl="1" indent="-285750">
              <a:buFont typeface="Wingdings" pitchFamily="2" charset="2"/>
              <a:buChar char="Ø"/>
            </a:pPr>
            <a:r>
              <a:rPr lang="de-DE" dirty="0" smtClean="0"/>
              <a:t>Vorteil gewähren!</a:t>
            </a:r>
          </a:p>
          <a:p>
            <a:pPr marL="742950" lvl="1" indent="-285750">
              <a:buFont typeface="Wingdings" pitchFamily="2" charset="2"/>
              <a:buChar char="Ø"/>
            </a:pPr>
            <a:r>
              <a:rPr lang="de-DE" dirty="0" smtClean="0"/>
              <a:t>Bei regelwidrigen Abwehraktionen (z.B. Festhalten am </a:t>
            </a:r>
            <a:r>
              <a:rPr lang="de-DE" dirty="0" err="1" smtClean="0"/>
              <a:t>Wurfarm</a:t>
            </a:r>
            <a:r>
              <a:rPr lang="de-DE" dirty="0" smtClean="0"/>
              <a:t>, Stoßen von der Seite) muss anschließend (!) progressiv bestraft werden!</a:t>
            </a:r>
            <a:endParaRPr lang="de-DE" dirty="0"/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395288" y="476250"/>
            <a:ext cx="863600" cy="588963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sz="3200" b="1" dirty="0" smtClean="0">
                <a:solidFill>
                  <a:srgbClr val="92D050"/>
                </a:solidFill>
                <a:latin typeface="Arial" charset="0"/>
              </a:rPr>
              <a:t>I</a:t>
            </a:r>
            <a:r>
              <a:rPr lang="de-DE" sz="3200" b="1" dirty="0" smtClean="0">
                <a:latin typeface="Arial" charset="0"/>
              </a:rPr>
              <a:t>-</a:t>
            </a:r>
            <a:r>
              <a:rPr lang="de-DE" sz="3200" b="1" dirty="0" smtClean="0">
                <a:solidFill>
                  <a:srgbClr val="0000FF"/>
                </a:solidFill>
                <a:latin typeface="Arial" charset="0"/>
              </a:rPr>
              <a:t>T</a:t>
            </a:r>
            <a:endParaRPr lang="de-DE" sz="3200" b="1" dirty="0">
              <a:solidFill>
                <a:srgbClr val="0000FF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8035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Aktualisiert 2012</a:t>
            </a:r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Thüringer Handball - Verband (VSRA)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C15DE6-55A0-4410-8C11-678519C58A33}" type="slidenum">
              <a:rPr lang="de-DE" smtClean="0"/>
              <a:pPr>
                <a:defRPr/>
              </a:pPr>
              <a:t>6</a:t>
            </a:fld>
            <a:endParaRPr lang="de-DE" dirty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331912" y="505625"/>
            <a:ext cx="6264424" cy="523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  <a:sp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669900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669900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669900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669900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669900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669900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669900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669900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669900"/>
                </a:solidFill>
                <a:latin typeface="Arial" charset="0"/>
              </a:defRPr>
            </a:lvl9pPr>
          </a:lstStyle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sz="2800" kern="0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Körperkontakt aufnehmen</a:t>
            </a:r>
            <a:endParaRPr lang="de-DE" sz="2800" kern="0" noProof="0" dirty="0" smtClean="0"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395288" y="1916832"/>
            <a:ext cx="849719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/>
              <a:t>Taktische Zielsetzung</a:t>
            </a:r>
          </a:p>
          <a:p>
            <a:endParaRPr lang="de-DE" dirty="0"/>
          </a:p>
          <a:p>
            <a:pPr marL="742950" lvl="1" indent="-285750">
              <a:buFont typeface="Wingdings" pitchFamily="2" charset="2"/>
              <a:buChar char="Ø"/>
            </a:pPr>
            <a:r>
              <a:rPr lang="de-DE" dirty="0" smtClean="0"/>
              <a:t>Bewegungsvorsprung des Angreifers aufgrund seiner höheren Aktionsgeschwindigkeit ausgleichen</a:t>
            </a:r>
          </a:p>
          <a:p>
            <a:pPr lvl="1"/>
            <a:endParaRPr lang="de-DE" dirty="0" smtClean="0"/>
          </a:p>
          <a:p>
            <a:pPr marL="742950" lvl="1" indent="-285750">
              <a:buFont typeface="Wingdings" pitchFamily="2" charset="2"/>
              <a:buChar char="Ø"/>
            </a:pPr>
            <a:r>
              <a:rPr lang="de-DE" dirty="0" smtClean="0"/>
              <a:t>Gegebenenfalls Schwung des Angreifers ohne oder mit geringem Körperkontakt auspendeln (Herauslaufen, dann etwas zurückfallen lassen)</a:t>
            </a:r>
          </a:p>
          <a:p>
            <a:pPr lvl="1"/>
            <a:endParaRPr lang="de-DE" dirty="0"/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395288" y="476250"/>
            <a:ext cx="863600" cy="588963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sz="3200" b="1" dirty="0" smtClean="0">
                <a:solidFill>
                  <a:srgbClr val="92D050"/>
                </a:solidFill>
                <a:latin typeface="Arial" charset="0"/>
              </a:rPr>
              <a:t>I</a:t>
            </a:r>
            <a:r>
              <a:rPr lang="de-DE" sz="3200" b="1" dirty="0" smtClean="0">
                <a:latin typeface="Arial" charset="0"/>
              </a:rPr>
              <a:t>-</a:t>
            </a:r>
            <a:r>
              <a:rPr lang="de-DE" sz="3200" b="1" dirty="0" smtClean="0">
                <a:solidFill>
                  <a:srgbClr val="0000FF"/>
                </a:solidFill>
                <a:latin typeface="Arial" charset="0"/>
              </a:rPr>
              <a:t>T</a:t>
            </a:r>
            <a:endParaRPr lang="de-DE" sz="3200" b="1" dirty="0">
              <a:solidFill>
                <a:srgbClr val="0000FF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4120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Aktualisiert 2012</a:t>
            </a:r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Thüringer Handball - Verband (VSRA)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C15DE6-55A0-4410-8C11-678519C58A33}" type="slidenum">
              <a:rPr lang="de-DE" smtClean="0"/>
              <a:pPr>
                <a:defRPr/>
              </a:pPr>
              <a:t>7</a:t>
            </a:fld>
            <a:endParaRPr lang="de-DE" dirty="0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1331912" y="505625"/>
            <a:ext cx="6264424" cy="523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  <a:sp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669900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669900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669900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669900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669900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669900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669900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669900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669900"/>
                </a:solidFill>
                <a:latin typeface="Arial" charset="0"/>
              </a:defRPr>
            </a:lvl9pPr>
          </a:lstStyle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sz="2800" kern="0" noProof="0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Der regelgerechte Körperkontakt</a:t>
            </a:r>
            <a:endParaRPr lang="de-DE" sz="2800" kern="0" noProof="0" dirty="0" smtClean="0"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395288" y="1916832"/>
            <a:ext cx="8497192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/>
              <a:t>Kriterien für den regelgerechten Körperkontakt</a:t>
            </a:r>
          </a:p>
          <a:p>
            <a:endParaRPr lang="de-DE" dirty="0"/>
          </a:p>
          <a:p>
            <a:pPr marL="742950" lvl="1" indent="-285750">
              <a:buFont typeface="Wingdings" pitchFamily="2" charset="2"/>
              <a:buChar char="Ø"/>
            </a:pPr>
            <a:r>
              <a:rPr lang="de-DE" dirty="0" smtClean="0"/>
              <a:t>Abwehraktion aus frontaler Grundposition</a:t>
            </a:r>
          </a:p>
          <a:p>
            <a:pPr lvl="1"/>
            <a:endParaRPr lang="de-DE" sz="1000" dirty="0" smtClean="0"/>
          </a:p>
          <a:p>
            <a:pPr marL="742950" lvl="1" indent="-285750">
              <a:buFont typeface="Wingdings" pitchFamily="2" charset="2"/>
              <a:buChar char="Ø"/>
            </a:pPr>
            <a:r>
              <a:rPr lang="de-DE" dirty="0" smtClean="0"/>
              <a:t>„Sicherheitsabstand“ einhalten (ca. ½ Armlänge)</a:t>
            </a:r>
          </a:p>
          <a:p>
            <a:pPr lvl="1"/>
            <a:endParaRPr lang="de-DE" sz="1000" dirty="0" smtClean="0"/>
          </a:p>
          <a:p>
            <a:pPr marL="742950" lvl="1" indent="-285750">
              <a:buFont typeface="Wingdings" pitchFamily="2" charset="2"/>
              <a:buChar char="Ø"/>
            </a:pPr>
            <a:r>
              <a:rPr lang="de-DE" dirty="0" smtClean="0"/>
              <a:t>Die Arme sind angewinkelt</a:t>
            </a:r>
          </a:p>
          <a:p>
            <a:pPr lvl="1"/>
            <a:endParaRPr lang="de-DE" sz="1000" dirty="0" smtClean="0"/>
          </a:p>
          <a:p>
            <a:pPr marL="742950" lvl="1" indent="-285750">
              <a:buFont typeface="Wingdings" pitchFamily="2" charset="2"/>
              <a:buChar char="Ø"/>
            </a:pPr>
            <a:r>
              <a:rPr lang="de-DE" dirty="0" smtClean="0"/>
              <a:t>Die Arme /Hände sind Distanzhalter und „Stoßdämpfer“</a:t>
            </a:r>
          </a:p>
          <a:p>
            <a:pPr lvl="1"/>
            <a:endParaRPr lang="de-DE" sz="1000" dirty="0" smtClean="0"/>
          </a:p>
          <a:p>
            <a:pPr marL="742950" lvl="1" indent="-285750">
              <a:buFont typeface="Wingdings" pitchFamily="2" charset="2"/>
              <a:buChar char="Ø"/>
            </a:pPr>
            <a:r>
              <a:rPr lang="de-DE" dirty="0" smtClean="0"/>
              <a:t>Die Arme gehen nicht aktiv nach vorn</a:t>
            </a:r>
          </a:p>
          <a:p>
            <a:pPr lvl="1"/>
            <a:endParaRPr lang="de-DE" sz="1000" dirty="0" smtClean="0"/>
          </a:p>
          <a:p>
            <a:pPr marL="742950" lvl="1" indent="-285750">
              <a:buFont typeface="Wingdings" pitchFamily="2" charset="2"/>
              <a:buChar char="Ø"/>
            </a:pPr>
            <a:r>
              <a:rPr lang="de-DE" dirty="0" smtClean="0"/>
              <a:t>Die ballzugewandte Hand schirmt den </a:t>
            </a:r>
            <a:r>
              <a:rPr lang="de-DE" dirty="0" err="1" smtClean="0"/>
              <a:t>Wurfarm</a:t>
            </a:r>
            <a:r>
              <a:rPr lang="de-DE" dirty="0" smtClean="0"/>
              <a:t>/Ball ab</a:t>
            </a:r>
          </a:p>
          <a:p>
            <a:pPr lvl="1"/>
            <a:endParaRPr lang="de-DE" sz="1000" dirty="0" smtClean="0"/>
          </a:p>
          <a:p>
            <a:pPr marL="742950" lvl="1" indent="-285750">
              <a:buFont typeface="Wingdings" pitchFamily="2" charset="2"/>
              <a:buChar char="Ø"/>
            </a:pPr>
            <a:r>
              <a:rPr lang="de-DE" dirty="0" smtClean="0"/>
              <a:t>Mit der anderen Hand wird an der anderen Körperseite des Angreifers Gegendruck erzeugt</a:t>
            </a:r>
            <a:endParaRPr lang="de-DE" dirty="0"/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395288" y="476250"/>
            <a:ext cx="863600" cy="588963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sz="3200" b="1" dirty="0" smtClean="0">
                <a:solidFill>
                  <a:srgbClr val="92D050"/>
                </a:solidFill>
                <a:latin typeface="Arial" charset="0"/>
              </a:rPr>
              <a:t>I</a:t>
            </a:r>
            <a:r>
              <a:rPr lang="de-DE" sz="3200" b="1" dirty="0" smtClean="0">
                <a:latin typeface="Arial" charset="0"/>
              </a:rPr>
              <a:t>-</a:t>
            </a:r>
            <a:r>
              <a:rPr lang="de-DE" sz="3200" b="1" dirty="0" smtClean="0">
                <a:solidFill>
                  <a:srgbClr val="0000FF"/>
                </a:solidFill>
                <a:latin typeface="Arial" charset="0"/>
              </a:rPr>
              <a:t>T</a:t>
            </a:r>
            <a:endParaRPr lang="de-DE" sz="3200" b="1" dirty="0">
              <a:solidFill>
                <a:srgbClr val="0000FF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6775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Aktualisiert 2012</a:t>
            </a:r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Thüringer Handball - Verband (VSRA)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C15DE6-55A0-4410-8C11-678519C58A33}" type="slidenum">
              <a:rPr lang="de-DE" smtClean="0"/>
              <a:pPr>
                <a:defRPr/>
              </a:pPr>
              <a:t>8</a:t>
            </a:fld>
            <a:endParaRPr lang="de-DE" dirty="0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1331912" y="505625"/>
            <a:ext cx="6264424" cy="523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  <a:sp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669900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669900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669900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669900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669900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669900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669900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669900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669900"/>
                </a:solidFill>
                <a:latin typeface="Arial" charset="0"/>
              </a:defRPr>
            </a:lvl9pPr>
          </a:lstStyle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sz="2800" kern="0" noProof="0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Der regelgerechte Körperkontakt</a:t>
            </a:r>
            <a:endParaRPr lang="de-DE" sz="2800" kern="0" noProof="0" dirty="0" smtClean="0"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395288" y="1916832"/>
            <a:ext cx="8497192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/>
              <a:t>Fehler</a:t>
            </a:r>
          </a:p>
          <a:p>
            <a:endParaRPr lang="de-DE" dirty="0"/>
          </a:p>
          <a:p>
            <a:pPr marL="742950" lvl="1" indent="-285750">
              <a:buFont typeface="Wingdings" pitchFamily="2" charset="2"/>
              <a:buChar char="Ø"/>
            </a:pPr>
            <a:r>
              <a:rPr lang="de-DE" dirty="0" smtClean="0"/>
              <a:t>Der Körperkontakt erfolgt von der Seite oder von hinten und der Abwehrspieler hält den Angreifer fest oder umklammert ihn</a:t>
            </a:r>
          </a:p>
          <a:p>
            <a:pPr lvl="1"/>
            <a:endParaRPr lang="de-DE" sz="1000" dirty="0" smtClean="0"/>
          </a:p>
          <a:p>
            <a:pPr marL="742950" lvl="1" indent="-285750">
              <a:buFont typeface="Wingdings" pitchFamily="2" charset="2"/>
              <a:buChar char="Ø"/>
            </a:pPr>
            <a:r>
              <a:rPr lang="de-DE" dirty="0" smtClean="0"/>
              <a:t>Der Abwehrspieler ist zwar in frontaler Grundposition, hält jedoch keinen „Sicherheitsabstand“. Er umklammert den Angreifer oder hält den </a:t>
            </a:r>
            <a:r>
              <a:rPr lang="de-DE" dirty="0" err="1" smtClean="0"/>
              <a:t>Wurfarm</a:t>
            </a:r>
            <a:r>
              <a:rPr lang="de-DE" dirty="0" smtClean="0"/>
              <a:t> fest.</a:t>
            </a:r>
          </a:p>
          <a:p>
            <a:pPr lvl="1"/>
            <a:endParaRPr lang="de-DE" sz="1000" dirty="0" smtClean="0"/>
          </a:p>
          <a:p>
            <a:pPr marL="742950" lvl="1" indent="-285750">
              <a:buFont typeface="Wingdings" pitchFamily="2" charset="2"/>
              <a:buChar char="Ø"/>
            </a:pPr>
            <a:r>
              <a:rPr lang="de-DE" dirty="0" smtClean="0"/>
              <a:t>Der Abwehrspieler stößt den Angreifer mit gestreckten Armen</a:t>
            </a:r>
          </a:p>
          <a:p>
            <a:pPr lvl="1"/>
            <a:endParaRPr lang="de-DE" sz="1000" dirty="0" smtClean="0"/>
          </a:p>
          <a:p>
            <a:pPr marL="742950" lvl="1" indent="-285750">
              <a:buFont typeface="Wingdings" pitchFamily="2" charset="2"/>
              <a:buChar char="Ø"/>
            </a:pPr>
            <a:r>
              <a:rPr lang="de-DE" dirty="0" smtClean="0"/>
              <a:t>Der Abwehrspieler stößt den im Sprung befindlichen Angreifer</a:t>
            </a:r>
          </a:p>
          <a:p>
            <a:pPr lvl="1"/>
            <a:endParaRPr lang="de-DE" sz="1000" dirty="0" smtClean="0"/>
          </a:p>
          <a:p>
            <a:pPr marL="742950" lvl="1" indent="-285750">
              <a:buFont typeface="Wingdings" pitchFamily="2" charset="2"/>
              <a:buChar char="Ø"/>
            </a:pPr>
            <a:r>
              <a:rPr lang="de-DE" dirty="0" smtClean="0"/>
              <a:t>Der Abwehrspieler hält den Gegenspieler am Trikot fest</a:t>
            </a:r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395288" y="476250"/>
            <a:ext cx="863600" cy="588963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sz="3200" b="1" dirty="0" smtClean="0">
                <a:solidFill>
                  <a:srgbClr val="92D050"/>
                </a:solidFill>
                <a:latin typeface="Arial" charset="0"/>
              </a:rPr>
              <a:t>I</a:t>
            </a:r>
            <a:r>
              <a:rPr lang="de-DE" sz="3200" b="1" dirty="0" smtClean="0">
                <a:latin typeface="Arial" charset="0"/>
              </a:rPr>
              <a:t>-</a:t>
            </a:r>
            <a:r>
              <a:rPr lang="de-DE" sz="3200" b="1" dirty="0" smtClean="0">
                <a:solidFill>
                  <a:srgbClr val="0000FF"/>
                </a:solidFill>
                <a:latin typeface="Arial" charset="0"/>
              </a:rPr>
              <a:t>T</a:t>
            </a:r>
            <a:endParaRPr lang="de-DE" sz="3200" b="1" dirty="0">
              <a:solidFill>
                <a:srgbClr val="0000FF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9508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Aktualisiert 2012</a:t>
            </a:r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Thüringer Handball - Verband (VSRA)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C15DE6-55A0-4410-8C11-678519C58A33}" type="slidenum">
              <a:rPr lang="de-DE" smtClean="0"/>
              <a:pPr>
                <a:defRPr/>
              </a:pPr>
              <a:t>9</a:t>
            </a:fld>
            <a:endParaRPr lang="de-DE" dirty="0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1331912" y="505625"/>
            <a:ext cx="6264424" cy="523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  <a:sp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669900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669900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669900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669900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669900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669900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669900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669900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669900"/>
                </a:solidFill>
                <a:latin typeface="Arial" charset="0"/>
              </a:defRPr>
            </a:lvl9pPr>
          </a:lstStyle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sz="2800" kern="0" noProof="0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Der regelgerechte Körperkontakt</a:t>
            </a:r>
            <a:endParaRPr lang="de-DE" sz="2800" kern="0" noProof="0" dirty="0" smtClean="0"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395288" y="1916832"/>
            <a:ext cx="849719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/>
              <a:t>Wichtig</a:t>
            </a:r>
          </a:p>
          <a:p>
            <a:endParaRPr lang="de-DE" dirty="0"/>
          </a:p>
          <a:p>
            <a:pPr marL="742950" lvl="1" indent="-285750">
              <a:buFont typeface="Wingdings" pitchFamily="2" charset="2"/>
              <a:buChar char="Ø"/>
            </a:pPr>
            <a:r>
              <a:rPr lang="de-DE" dirty="0" smtClean="0"/>
              <a:t>Nur Gegendruck erzeugen</a:t>
            </a:r>
          </a:p>
          <a:p>
            <a:pPr marL="742950" lvl="1" indent="-285750">
              <a:buFont typeface="Wingdings" pitchFamily="2" charset="2"/>
              <a:buChar char="Ø"/>
            </a:pPr>
            <a:endParaRPr lang="de-DE" dirty="0"/>
          </a:p>
          <a:p>
            <a:pPr marL="742950" lvl="1" indent="-285750">
              <a:buFont typeface="Wingdings" pitchFamily="2" charset="2"/>
              <a:buChar char="Ø"/>
            </a:pPr>
            <a:r>
              <a:rPr lang="de-DE" dirty="0" smtClean="0"/>
              <a:t>Den Angreifer nicht aktiv Stoßen oder Festhalten. Es wird lediglich seine höhere Bewegungsgeschwindigkeit aufgefangen.</a:t>
            </a:r>
          </a:p>
          <a:p>
            <a:pPr marL="742950" lvl="1" indent="-285750">
              <a:buFont typeface="Wingdings" pitchFamily="2" charset="2"/>
              <a:buChar char="Ø"/>
            </a:pPr>
            <a:endParaRPr lang="de-DE" dirty="0"/>
          </a:p>
          <a:p>
            <a:pPr marL="742950" lvl="1" indent="-285750">
              <a:buFont typeface="Wingdings" pitchFamily="2" charset="2"/>
              <a:buChar char="Ø"/>
            </a:pPr>
            <a:r>
              <a:rPr lang="de-DE" dirty="0" smtClean="0"/>
              <a:t>Diese Möglichkeit muss dem Abwehrspieler zugestanden werden, sonst ist er benachteiligt</a:t>
            </a:r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395288" y="476250"/>
            <a:ext cx="863600" cy="588963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sz="3200" b="1" dirty="0" smtClean="0">
                <a:solidFill>
                  <a:srgbClr val="92D050"/>
                </a:solidFill>
                <a:latin typeface="Arial" charset="0"/>
              </a:rPr>
              <a:t>I</a:t>
            </a:r>
            <a:r>
              <a:rPr lang="de-DE" sz="3200" b="1" dirty="0" smtClean="0">
                <a:latin typeface="Arial" charset="0"/>
              </a:rPr>
              <a:t>-</a:t>
            </a:r>
            <a:r>
              <a:rPr lang="de-DE" sz="3200" b="1" dirty="0" smtClean="0">
                <a:solidFill>
                  <a:srgbClr val="0000FF"/>
                </a:solidFill>
                <a:latin typeface="Arial" charset="0"/>
              </a:rPr>
              <a:t>T</a:t>
            </a:r>
            <a:endParaRPr lang="de-DE" sz="3200" b="1" dirty="0">
              <a:solidFill>
                <a:srgbClr val="0000FF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913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HV1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THV1</Template>
  <TotalTime>0</TotalTime>
  <Words>733</Words>
  <Application>Microsoft Office PowerPoint</Application>
  <PresentationFormat>Bildschirmpräsentation (4:3)</PresentationFormat>
  <Paragraphs>201</Paragraphs>
  <Slides>13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13</vt:i4>
      </vt:variant>
    </vt:vector>
  </HeadingPairs>
  <TitlesOfParts>
    <vt:vector size="14" baseType="lpstr">
      <vt:lpstr>THV1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Heiko</dc:creator>
  <cp:lastModifiedBy>Heiko</cp:lastModifiedBy>
  <cp:revision>97</cp:revision>
  <dcterms:created xsi:type="dcterms:W3CDTF">2012-03-29T20:41:13Z</dcterms:created>
  <dcterms:modified xsi:type="dcterms:W3CDTF">2012-06-10T20:56:41Z</dcterms:modified>
</cp:coreProperties>
</file>